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66497-8A4E-417F-956F-C1C8C1D19CD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8BD622-9F3D-4376-98DF-45A5ACE1279E}">
      <dgm:prSet phldrT="[Текст]"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Целевой раздел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5ECA6273-16ED-49B3-A192-AD49D0C92690}" type="parTrans" cxnId="{413981A5-B3A6-4721-BAF8-B60C76A1D731}">
      <dgm:prSet/>
      <dgm:spPr/>
      <dgm:t>
        <a:bodyPr/>
        <a:lstStyle/>
        <a:p>
          <a:endParaRPr lang="ru-RU"/>
        </a:p>
      </dgm:t>
    </dgm:pt>
    <dgm:pt modelId="{4D5E03A2-803A-4B7B-8C14-9762FB8565A1}" type="sibTrans" cxnId="{413981A5-B3A6-4721-BAF8-B60C76A1D731}">
      <dgm:prSet/>
      <dgm:spPr/>
      <dgm:t>
        <a:bodyPr/>
        <a:lstStyle/>
        <a:p>
          <a:endParaRPr lang="ru-RU"/>
        </a:p>
      </dgm:t>
    </dgm:pt>
    <dgm:pt modelId="{EA23F651-FAA5-49ED-8C81-692B22999BF5}">
      <dgm:prSet phldrT="[Текст]"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Цель программы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EFC4DAE-B301-4214-A957-B83674ADCAE8}" type="parTrans" cxnId="{05516604-34A2-4803-A827-433255AD2DCC}">
      <dgm:prSet/>
      <dgm:spPr/>
      <dgm:t>
        <a:bodyPr/>
        <a:lstStyle/>
        <a:p>
          <a:endParaRPr lang="ru-RU"/>
        </a:p>
      </dgm:t>
    </dgm:pt>
    <dgm:pt modelId="{57B0C709-D6AF-41CE-A920-00D32337C9A3}" type="sibTrans" cxnId="{05516604-34A2-4803-A827-433255AD2DCC}">
      <dgm:prSet/>
      <dgm:spPr/>
      <dgm:t>
        <a:bodyPr/>
        <a:lstStyle/>
        <a:p>
          <a:endParaRPr lang="ru-RU"/>
        </a:p>
      </dgm:t>
    </dgm:pt>
    <dgm:pt modelId="{57F7326C-F965-424F-A858-8BCC9EF379FA}">
      <dgm:prSet phldrT="[Текст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Задачи программы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A3AF137C-61FC-4F19-AF94-EE41B371CE77}" type="parTrans" cxnId="{0AAD97B8-E7E0-41BD-83F1-03A57AE8C901}">
      <dgm:prSet/>
      <dgm:spPr/>
      <dgm:t>
        <a:bodyPr/>
        <a:lstStyle/>
        <a:p>
          <a:endParaRPr lang="ru-RU"/>
        </a:p>
      </dgm:t>
    </dgm:pt>
    <dgm:pt modelId="{AB0FB8C1-1981-4AB8-990D-988900B7A0F8}" type="sibTrans" cxnId="{0AAD97B8-E7E0-41BD-83F1-03A57AE8C901}">
      <dgm:prSet/>
      <dgm:spPr/>
      <dgm:t>
        <a:bodyPr/>
        <a:lstStyle/>
        <a:p>
          <a:endParaRPr lang="ru-RU"/>
        </a:p>
      </dgm:t>
    </dgm:pt>
    <dgm:pt modelId="{EDBFFA15-E0CB-4457-AA82-DB46E7693B70}">
      <dgm:prSet phldrT="[Текст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Часть , формируемая участниками образовательного процесса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C01D63D5-E4D5-4ACC-819C-DF8C711B5661}" type="parTrans" cxnId="{34E537C8-FA14-49D3-9AF5-3BE331FD32AB}">
      <dgm:prSet/>
      <dgm:spPr/>
      <dgm:t>
        <a:bodyPr/>
        <a:lstStyle/>
        <a:p>
          <a:endParaRPr lang="ru-RU"/>
        </a:p>
      </dgm:t>
    </dgm:pt>
    <dgm:pt modelId="{3F75CCC3-B0A2-46A7-8FBD-23484BDF1E67}" type="sibTrans" cxnId="{34E537C8-FA14-49D3-9AF5-3BE331FD32AB}">
      <dgm:prSet/>
      <dgm:spPr/>
      <dgm:t>
        <a:bodyPr/>
        <a:lstStyle/>
        <a:p>
          <a:endParaRPr lang="ru-RU"/>
        </a:p>
      </dgm:t>
    </dgm:pt>
    <dgm:pt modelId="{271E6335-3D60-43D6-B5F6-742E469A2F52}" type="pres">
      <dgm:prSet presAssocID="{44766497-8A4E-417F-956F-C1C8C1D19C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A815D19-C500-4314-9DE8-780CA9294EF9}" type="pres">
      <dgm:prSet presAssocID="{B68BD622-9F3D-4376-98DF-45A5ACE1279E}" presName="hierRoot1" presStyleCnt="0"/>
      <dgm:spPr/>
    </dgm:pt>
    <dgm:pt modelId="{72DBC5C4-8D44-431B-806E-98C413B9D64B}" type="pres">
      <dgm:prSet presAssocID="{B68BD622-9F3D-4376-98DF-45A5ACE1279E}" presName="composite" presStyleCnt="0"/>
      <dgm:spPr/>
    </dgm:pt>
    <dgm:pt modelId="{911BC39C-ADC7-40B5-84A0-6EB09E09AADB}" type="pres">
      <dgm:prSet presAssocID="{B68BD622-9F3D-4376-98DF-45A5ACE1279E}" presName="background" presStyleLbl="node0" presStyleIdx="0" presStyleCn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954BDBD1-DFD4-44FD-A9E1-E88DA4CB9353}" type="pres">
      <dgm:prSet presAssocID="{B68BD622-9F3D-4376-98DF-45A5ACE1279E}" presName="text" presStyleLbl="fgAcc0" presStyleIdx="0" presStyleCnt="1" custScaleX="219785" custLinFactNeighborX="1261" custLinFactNeighborY="-30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4A1B11-5725-437A-96AF-A65FC7C96FD7}" type="pres">
      <dgm:prSet presAssocID="{B68BD622-9F3D-4376-98DF-45A5ACE1279E}" presName="hierChild2" presStyleCnt="0"/>
      <dgm:spPr/>
    </dgm:pt>
    <dgm:pt modelId="{5616E8FA-5B24-4AC1-907F-588FE0A043AE}" type="pres">
      <dgm:prSet presAssocID="{0EFC4DAE-B301-4214-A957-B83674ADCAE8}" presName="Name10" presStyleLbl="parChTrans1D2" presStyleIdx="0" presStyleCnt="1"/>
      <dgm:spPr/>
      <dgm:t>
        <a:bodyPr/>
        <a:lstStyle/>
        <a:p>
          <a:endParaRPr lang="ru-RU"/>
        </a:p>
      </dgm:t>
    </dgm:pt>
    <dgm:pt modelId="{798D5FDB-F946-4926-918B-E6AA75B77185}" type="pres">
      <dgm:prSet presAssocID="{EA23F651-FAA5-49ED-8C81-692B22999BF5}" presName="hierRoot2" presStyleCnt="0"/>
      <dgm:spPr/>
    </dgm:pt>
    <dgm:pt modelId="{27F46364-32F4-492D-B222-CF89206E7ACC}" type="pres">
      <dgm:prSet presAssocID="{EA23F651-FAA5-49ED-8C81-692B22999BF5}" presName="composite2" presStyleCnt="0"/>
      <dgm:spPr/>
    </dgm:pt>
    <dgm:pt modelId="{AC6360CE-89FC-4C24-883F-A1F6A6DFD518}" type="pres">
      <dgm:prSet presAssocID="{EA23F651-FAA5-49ED-8C81-692B22999BF5}" presName="background2" presStyleLbl="node2" presStyleIdx="0" presStyleCnt="1"/>
      <dgm:spPr>
        <a:solidFill>
          <a:schemeClr val="accent6">
            <a:lumMod val="40000"/>
            <a:lumOff val="60000"/>
          </a:schemeClr>
        </a:solidFill>
      </dgm:spPr>
    </dgm:pt>
    <dgm:pt modelId="{026BA166-2581-4487-B960-DE50A7FE2E96}" type="pres">
      <dgm:prSet presAssocID="{EA23F651-FAA5-49ED-8C81-692B22999BF5}" presName="text2" presStyleLbl="fgAcc2" presStyleIdx="0" presStyleCnt="1" custScaleX="2136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9BB4B1-E337-4315-B7D2-9CB294A3D989}" type="pres">
      <dgm:prSet presAssocID="{EA23F651-FAA5-49ED-8C81-692B22999BF5}" presName="hierChild3" presStyleCnt="0"/>
      <dgm:spPr/>
    </dgm:pt>
    <dgm:pt modelId="{0834B01B-6615-4DCC-9699-51E5C1D95C11}" type="pres">
      <dgm:prSet presAssocID="{A3AF137C-61FC-4F19-AF94-EE41B371CE77}" presName="Name17" presStyleLbl="parChTrans1D3" presStyleIdx="0" presStyleCnt="2"/>
      <dgm:spPr/>
      <dgm:t>
        <a:bodyPr/>
        <a:lstStyle/>
        <a:p>
          <a:endParaRPr lang="ru-RU"/>
        </a:p>
      </dgm:t>
    </dgm:pt>
    <dgm:pt modelId="{BB2900C9-4884-4B62-8B90-0C2DF643D431}" type="pres">
      <dgm:prSet presAssocID="{57F7326C-F965-424F-A858-8BCC9EF379FA}" presName="hierRoot3" presStyleCnt="0"/>
      <dgm:spPr/>
    </dgm:pt>
    <dgm:pt modelId="{020E911B-6AA1-4DFC-8A03-92FCBD75BF89}" type="pres">
      <dgm:prSet presAssocID="{57F7326C-F965-424F-A858-8BCC9EF379FA}" presName="composite3" presStyleCnt="0"/>
      <dgm:spPr/>
    </dgm:pt>
    <dgm:pt modelId="{C0F8D509-3950-48C7-B697-AD3ED725D163}" type="pres">
      <dgm:prSet presAssocID="{57F7326C-F965-424F-A858-8BCC9EF379FA}" presName="background3" presStyleLbl="node3" presStyleIdx="0" presStyleCnt="2"/>
      <dgm:spPr>
        <a:solidFill>
          <a:schemeClr val="accent2">
            <a:lumMod val="20000"/>
            <a:lumOff val="80000"/>
          </a:schemeClr>
        </a:solidFill>
      </dgm:spPr>
    </dgm:pt>
    <dgm:pt modelId="{1357D33F-2C21-4B48-B2BF-AF67B398D98C}" type="pres">
      <dgm:prSet presAssocID="{57F7326C-F965-424F-A858-8BCC9EF379FA}" presName="text3" presStyleLbl="fgAcc3" presStyleIdx="0" presStyleCnt="2" custScaleX="191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93393B-15E5-4450-B9C9-2FEC4F18710C}" type="pres">
      <dgm:prSet presAssocID="{57F7326C-F965-424F-A858-8BCC9EF379FA}" presName="hierChild4" presStyleCnt="0"/>
      <dgm:spPr/>
    </dgm:pt>
    <dgm:pt modelId="{418965B1-FE7C-44AD-AEF1-B96F3F4D9C68}" type="pres">
      <dgm:prSet presAssocID="{C01D63D5-E4D5-4ACC-819C-DF8C711B5661}" presName="Name17" presStyleLbl="parChTrans1D3" presStyleIdx="1" presStyleCnt="2"/>
      <dgm:spPr/>
      <dgm:t>
        <a:bodyPr/>
        <a:lstStyle/>
        <a:p>
          <a:endParaRPr lang="ru-RU"/>
        </a:p>
      </dgm:t>
    </dgm:pt>
    <dgm:pt modelId="{FA59503A-4A0C-48F4-8B64-321ECD815B83}" type="pres">
      <dgm:prSet presAssocID="{EDBFFA15-E0CB-4457-AA82-DB46E7693B70}" presName="hierRoot3" presStyleCnt="0"/>
      <dgm:spPr/>
    </dgm:pt>
    <dgm:pt modelId="{4613F37F-156E-47F8-A6D6-82D3A40CB5E9}" type="pres">
      <dgm:prSet presAssocID="{EDBFFA15-E0CB-4457-AA82-DB46E7693B70}" presName="composite3" presStyleCnt="0"/>
      <dgm:spPr/>
    </dgm:pt>
    <dgm:pt modelId="{8006B632-A16D-45AF-957A-13095D448F1E}" type="pres">
      <dgm:prSet presAssocID="{EDBFFA15-E0CB-4457-AA82-DB46E7693B70}" presName="background3" presStyleLbl="node3" presStyleIdx="1" presStyleCnt="2"/>
      <dgm:spPr>
        <a:solidFill>
          <a:schemeClr val="accent4">
            <a:lumMod val="20000"/>
            <a:lumOff val="80000"/>
          </a:schemeClr>
        </a:solidFill>
      </dgm:spPr>
    </dgm:pt>
    <dgm:pt modelId="{E48AD2AB-A717-4C93-82BA-5DAC2AF9A312}" type="pres">
      <dgm:prSet presAssocID="{EDBFFA15-E0CB-4457-AA82-DB46E7693B70}" presName="text3" presStyleLbl="fgAcc3" presStyleIdx="1" presStyleCnt="2" custScaleX="1989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600006-9FD3-4DDA-9E56-6B1757AE8EC4}" type="pres">
      <dgm:prSet presAssocID="{EDBFFA15-E0CB-4457-AA82-DB46E7693B70}" presName="hierChild4" presStyleCnt="0"/>
      <dgm:spPr/>
    </dgm:pt>
  </dgm:ptLst>
  <dgm:cxnLst>
    <dgm:cxn modelId="{34E537C8-FA14-49D3-9AF5-3BE331FD32AB}" srcId="{EA23F651-FAA5-49ED-8C81-692B22999BF5}" destId="{EDBFFA15-E0CB-4457-AA82-DB46E7693B70}" srcOrd="1" destOrd="0" parTransId="{C01D63D5-E4D5-4ACC-819C-DF8C711B5661}" sibTransId="{3F75CCC3-B0A2-46A7-8FBD-23484BDF1E67}"/>
    <dgm:cxn modelId="{3BEA4234-246A-470C-AA77-2499B0D4F6F6}" type="presOf" srcId="{C01D63D5-E4D5-4ACC-819C-DF8C711B5661}" destId="{418965B1-FE7C-44AD-AEF1-B96F3F4D9C68}" srcOrd="0" destOrd="0" presId="urn:microsoft.com/office/officeart/2005/8/layout/hierarchy1"/>
    <dgm:cxn modelId="{0AAD97B8-E7E0-41BD-83F1-03A57AE8C901}" srcId="{EA23F651-FAA5-49ED-8C81-692B22999BF5}" destId="{57F7326C-F965-424F-A858-8BCC9EF379FA}" srcOrd="0" destOrd="0" parTransId="{A3AF137C-61FC-4F19-AF94-EE41B371CE77}" sibTransId="{AB0FB8C1-1981-4AB8-990D-988900B7A0F8}"/>
    <dgm:cxn modelId="{6EA54010-8DD0-4CCD-980A-79596C4B0608}" type="presOf" srcId="{EDBFFA15-E0CB-4457-AA82-DB46E7693B70}" destId="{E48AD2AB-A717-4C93-82BA-5DAC2AF9A312}" srcOrd="0" destOrd="0" presId="urn:microsoft.com/office/officeart/2005/8/layout/hierarchy1"/>
    <dgm:cxn modelId="{05516604-34A2-4803-A827-433255AD2DCC}" srcId="{B68BD622-9F3D-4376-98DF-45A5ACE1279E}" destId="{EA23F651-FAA5-49ED-8C81-692B22999BF5}" srcOrd="0" destOrd="0" parTransId="{0EFC4DAE-B301-4214-A957-B83674ADCAE8}" sibTransId="{57B0C709-D6AF-41CE-A920-00D32337C9A3}"/>
    <dgm:cxn modelId="{FF89E92B-050C-4749-9CAA-14FB1AD7B357}" type="presOf" srcId="{A3AF137C-61FC-4F19-AF94-EE41B371CE77}" destId="{0834B01B-6615-4DCC-9699-51E5C1D95C11}" srcOrd="0" destOrd="0" presId="urn:microsoft.com/office/officeart/2005/8/layout/hierarchy1"/>
    <dgm:cxn modelId="{7A716F3D-597F-4AAE-B8CB-DBF3F69D9C9A}" type="presOf" srcId="{EA23F651-FAA5-49ED-8C81-692B22999BF5}" destId="{026BA166-2581-4487-B960-DE50A7FE2E96}" srcOrd="0" destOrd="0" presId="urn:microsoft.com/office/officeart/2005/8/layout/hierarchy1"/>
    <dgm:cxn modelId="{ABD77906-5965-42CA-B3C0-58370F59BC0C}" type="presOf" srcId="{0EFC4DAE-B301-4214-A957-B83674ADCAE8}" destId="{5616E8FA-5B24-4AC1-907F-588FE0A043AE}" srcOrd="0" destOrd="0" presId="urn:microsoft.com/office/officeart/2005/8/layout/hierarchy1"/>
    <dgm:cxn modelId="{9FFABB39-2346-4256-8B2F-3B1499B398C2}" type="presOf" srcId="{57F7326C-F965-424F-A858-8BCC9EF379FA}" destId="{1357D33F-2C21-4B48-B2BF-AF67B398D98C}" srcOrd="0" destOrd="0" presId="urn:microsoft.com/office/officeart/2005/8/layout/hierarchy1"/>
    <dgm:cxn modelId="{413981A5-B3A6-4721-BAF8-B60C76A1D731}" srcId="{44766497-8A4E-417F-956F-C1C8C1D19CD2}" destId="{B68BD622-9F3D-4376-98DF-45A5ACE1279E}" srcOrd="0" destOrd="0" parTransId="{5ECA6273-16ED-49B3-A192-AD49D0C92690}" sibTransId="{4D5E03A2-803A-4B7B-8C14-9762FB8565A1}"/>
    <dgm:cxn modelId="{ECADB5C0-4BA6-41BF-827F-37CBE621BBEC}" type="presOf" srcId="{44766497-8A4E-417F-956F-C1C8C1D19CD2}" destId="{271E6335-3D60-43D6-B5F6-742E469A2F52}" srcOrd="0" destOrd="0" presId="urn:microsoft.com/office/officeart/2005/8/layout/hierarchy1"/>
    <dgm:cxn modelId="{279FB30B-69FF-4062-A991-E56FA434DA2C}" type="presOf" srcId="{B68BD622-9F3D-4376-98DF-45A5ACE1279E}" destId="{954BDBD1-DFD4-44FD-A9E1-E88DA4CB9353}" srcOrd="0" destOrd="0" presId="urn:microsoft.com/office/officeart/2005/8/layout/hierarchy1"/>
    <dgm:cxn modelId="{91FC8202-5C70-45DE-B390-E69D28F887B4}" type="presParOf" srcId="{271E6335-3D60-43D6-B5F6-742E469A2F52}" destId="{6A815D19-C500-4314-9DE8-780CA9294EF9}" srcOrd="0" destOrd="0" presId="urn:microsoft.com/office/officeart/2005/8/layout/hierarchy1"/>
    <dgm:cxn modelId="{67BAEFC8-7ACF-437C-B2B6-F7BE084B70EB}" type="presParOf" srcId="{6A815D19-C500-4314-9DE8-780CA9294EF9}" destId="{72DBC5C4-8D44-431B-806E-98C413B9D64B}" srcOrd="0" destOrd="0" presId="urn:microsoft.com/office/officeart/2005/8/layout/hierarchy1"/>
    <dgm:cxn modelId="{CC7436D8-3FE7-45C1-9F36-2ACA7FB40BAA}" type="presParOf" srcId="{72DBC5C4-8D44-431B-806E-98C413B9D64B}" destId="{911BC39C-ADC7-40B5-84A0-6EB09E09AADB}" srcOrd="0" destOrd="0" presId="urn:microsoft.com/office/officeart/2005/8/layout/hierarchy1"/>
    <dgm:cxn modelId="{E90F2C6F-B594-4701-A86B-F8FC0042EB47}" type="presParOf" srcId="{72DBC5C4-8D44-431B-806E-98C413B9D64B}" destId="{954BDBD1-DFD4-44FD-A9E1-E88DA4CB9353}" srcOrd="1" destOrd="0" presId="urn:microsoft.com/office/officeart/2005/8/layout/hierarchy1"/>
    <dgm:cxn modelId="{02DD6187-3079-4F87-97CE-B138ED54E2F2}" type="presParOf" srcId="{6A815D19-C500-4314-9DE8-780CA9294EF9}" destId="{D94A1B11-5725-437A-96AF-A65FC7C96FD7}" srcOrd="1" destOrd="0" presId="urn:microsoft.com/office/officeart/2005/8/layout/hierarchy1"/>
    <dgm:cxn modelId="{997EA784-4A84-45A3-9588-5564AB1C8C6F}" type="presParOf" srcId="{D94A1B11-5725-437A-96AF-A65FC7C96FD7}" destId="{5616E8FA-5B24-4AC1-907F-588FE0A043AE}" srcOrd="0" destOrd="0" presId="urn:microsoft.com/office/officeart/2005/8/layout/hierarchy1"/>
    <dgm:cxn modelId="{E908D778-C794-4A98-8D09-2C22D93ACF17}" type="presParOf" srcId="{D94A1B11-5725-437A-96AF-A65FC7C96FD7}" destId="{798D5FDB-F946-4926-918B-E6AA75B77185}" srcOrd="1" destOrd="0" presId="urn:microsoft.com/office/officeart/2005/8/layout/hierarchy1"/>
    <dgm:cxn modelId="{6F8B04B5-B8C4-446C-8F3D-3DD021DDB17E}" type="presParOf" srcId="{798D5FDB-F946-4926-918B-E6AA75B77185}" destId="{27F46364-32F4-492D-B222-CF89206E7ACC}" srcOrd="0" destOrd="0" presId="urn:microsoft.com/office/officeart/2005/8/layout/hierarchy1"/>
    <dgm:cxn modelId="{C68F0D0B-EC65-4485-B233-2827E66F93ED}" type="presParOf" srcId="{27F46364-32F4-492D-B222-CF89206E7ACC}" destId="{AC6360CE-89FC-4C24-883F-A1F6A6DFD518}" srcOrd="0" destOrd="0" presId="urn:microsoft.com/office/officeart/2005/8/layout/hierarchy1"/>
    <dgm:cxn modelId="{512F00D2-7C41-45E6-AC39-A1EB7888B300}" type="presParOf" srcId="{27F46364-32F4-492D-B222-CF89206E7ACC}" destId="{026BA166-2581-4487-B960-DE50A7FE2E96}" srcOrd="1" destOrd="0" presId="urn:microsoft.com/office/officeart/2005/8/layout/hierarchy1"/>
    <dgm:cxn modelId="{4B9B2E49-FED0-43A6-B26E-FDC53A58B541}" type="presParOf" srcId="{798D5FDB-F946-4926-918B-E6AA75B77185}" destId="{B69BB4B1-E337-4315-B7D2-9CB294A3D989}" srcOrd="1" destOrd="0" presId="urn:microsoft.com/office/officeart/2005/8/layout/hierarchy1"/>
    <dgm:cxn modelId="{0577AE4E-211D-4625-9572-9913B262D4BA}" type="presParOf" srcId="{B69BB4B1-E337-4315-B7D2-9CB294A3D989}" destId="{0834B01B-6615-4DCC-9699-51E5C1D95C11}" srcOrd="0" destOrd="0" presId="urn:microsoft.com/office/officeart/2005/8/layout/hierarchy1"/>
    <dgm:cxn modelId="{60967B82-C0B4-4C21-9D17-A24102BACBA8}" type="presParOf" srcId="{B69BB4B1-E337-4315-B7D2-9CB294A3D989}" destId="{BB2900C9-4884-4B62-8B90-0C2DF643D431}" srcOrd="1" destOrd="0" presId="urn:microsoft.com/office/officeart/2005/8/layout/hierarchy1"/>
    <dgm:cxn modelId="{544795CE-28AB-4E6A-9697-66D6582A9AA5}" type="presParOf" srcId="{BB2900C9-4884-4B62-8B90-0C2DF643D431}" destId="{020E911B-6AA1-4DFC-8A03-92FCBD75BF89}" srcOrd="0" destOrd="0" presId="urn:microsoft.com/office/officeart/2005/8/layout/hierarchy1"/>
    <dgm:cxn modelId="{7B99FC47-BE08-48A3-81D6-8526F828B799}" type="presParOf" srcId="{020E911B-6AA1-4DFC-8A03-92FCBD75BF89}" destId="{C0F8D509-3950-48C7-B697-AD3ED725D163}" srcOrd="0" destOrd="0" presId="urn:microsoft.com/office/officeart/2005/8/layout/hierarchy1"/>
    <dgm:cxn modelId="{B16B3B1F-BC05-4DA1-94C4-C060D71BBA31}" type="presParOf" srcId="{020E911B-6AA1-4DFC-8A03-92FCBD75BF89}" destId="{1357D33F-2C21-4B48-B2BF-AF67B398D98C}" srcOrd="1" destOrd="0" presId="urn:microsoft.com/office/officeart/2005/8/layout/hierarchy1"/>
    <dgm:cxn modelId="{1EEE1F2E-3A42-48DC-AB14-E9E7E9C827D2}" type="presParOf" srcId="{BB2900C9-4884-4B62-8B90-0C2DF643D431}" destId="{8393393B-15E5-4450-B9C9-2FEC4F18710C}" srcOrd="1" destOrd="0" presId="urn:microsoft.com/office/officeart/2005/8/layout/hierarchy1"/>
    <dgm:cxn modelId="{7E62E44F-ED3B-4AC7-BF31-DDDC9C264C49}" type="presParOf" srcId="{B69BB4B1-E337-4315-B7D2-9CB294A3D989}" destId="{418965B1-FE7C-44AD-AEF1-B96F3F4D9C68}" srcOrd="2" destOrd="0" presId="urn:microsoft.com/office/officeart/2005/8/layout/hierarchy1"/>
    <dgm:cxn modelId="{980F8569-DCC3-4889-99BD-1F963F776911}" type="presParOf" srcId="{B69BB4B1-E337-4315-B7D2-9CB294A3D989}" destId="{FA59503A-4A0C-48F4-8B64-321ECD815B83}" srcOrd="3" destOrd="0" presId="urn:microsoft.com/office/officeart/2005/8/layout/hierarchy1"/>
    <dgm:cxn modelId="{C63DE030-0DC6-41DB-B2FD-169171986005}" type="presParOf" srcId="{FA59503A-4A0C-48F4-8B64-321ECD815B83}" destId="{4613F37F-156E-47F8-A6D6-82D3A40CB5E9}" srcOrd="0" destOrd="0" presId="urn:microsoft.com/office/officeart/2005/8/layout/hierarchy1"/>
    <dgm:cxn modelId="{22696687-3B5B-4DF6-92FD-E87A3E00F519}" type="presParOf" srcId="{4613F37F-156E-47F8-A6D6-82D3A40CB5E9}" destId="{8006B632-A16D-45AF-957A-13095D448F1E}" srcOrd="0" destOrd="0" presId="urn:microsoft.com/office/officeart/2005/8/layout/hierarchy1"/>
    <dgm:cxn modelId="{925BC719-0D82-41B5-899F-A9E783E34D2A}" type="presParOf" srcId="{4613F37F-156E-47F8-A6D6-82D3A40CB5E9}" destId="{E48AD2AB-A717-4C93-82BA-5DAC2AF9A312}" srcOrd="1" destOrd="0" presId="urn:microsoft.com/office/officeart/2005/8/layout/hierarchy1"/>
    <dgm:cxn modelId="{05B526C6-90D8-4329-829A-1D37CFB3C0BB}" type="presParOf" srcId="{FA59503A-4A0C-48F4-8B64-321ECD815B83}" destId="{FF600006-9FD3-4DDA-9E56-6B1757AE8E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8965B1-FE7C-44AD-AEF1-B96F3F4D9C68}">
      <dsp:nvSpPr>
        <dsp:cNvPr id="0" name=""/>
        <dsp:cNvSpPr/>
      </dsp:nvSpPr>
      <dsp:spPr>
        <a:xfrm>
          <a:off x="3979551" y="3246904"/>
          <a:ext cx="2059493" cy="560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280"/>
              </a:lnTo>
              <a:lnTo>
                <a:pt x="2059493" y="382280"/>
              </a:lnTo>
              <a:lnTo>
                <a:pt x="2059493" y="5609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4B01B-6615-4DCC-9699-51E5C1D95C11}">
      <dsp:nvSpPr>
        <dsp:cNvPr id="0" name=""/>
        <dsp:cNvSpPr/>
      </dsp:nvSpPr>
      <dsp:spPr>
        <a:xfrm>
          <a:off x="1847032" y="3246904"/>
          <a:ext cx="2132518" cy="560963"/>
        </a:xfrm>
        <a:custGeom>
          <a:avLst/>
          <a:gdLst/>
          <a:ahLst/>
          <a:cxnLst/>
          <a:rect l="0" t="0" r="0" b="0"/>
          <a:pathLst>
            <a:path>
              <a:moveTo>
                <a:pt x="2132518" y="0"/>
              </a:moveTo>
              <a:lnTo>
                <a:pt x="2132518" y="382280"/>
              </a:lnTo>
              <a:lnTo>
                <a:pt x="0" y="382280"/>
              </a:lnTo>
              <a:lnTo>
                <a:pt x="0" y="5609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6E8FA-5B24-4AC1-907F-588FE0A043AE}">
      <dsp:nvSpPr>
        <dsp:cNvPr id="0" name=""/>
        <dsp:cNvSpPr/>
      </dsp:nvSpPr>
      <dsp:spPr>
        <a:xfrm>
          <a:off x="3933831" y="1423640"/>
          <a:ext cx="91440" cy="598466"/>
        </a:xfrm>
        <a:custGeom>
          <a:avLst/>
          <a:gdLst/>
          <a:ahLst/>
          <a:cxnLst/>
          <a:rect l="0" t="0" r="0" b="0"/>
          <a:pathLst>
            <a:path>
              <a:moveTo>
                <a:pt x="70042" y="0"/>
              </a:moveTo>
              <a:lnTo>
                <a:pt x="70042" y="419783"/>
              </a:lnTo>
              <a:lnTo>
                <a:pt x="45720" y="419783"/>
              </a:lnTo>
              <a:lnTo>
                <a:pt x="45720" y="5984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1BC39C-ADC7-40B5-84A0-6EB09E09AADB}">
      <dsp:nvSpPr>
        <dsp:cNvPr id="0" name=""/>
        <dsp:cNvSpPr/>
      </dsp:nvSpPr>
      <dsp:spPr>
        <a:xfrm>
          <a:off x="1884251" y="198842"/>
          <a:ext cx="4239244" cy="1224797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4BDBD1-DFD4-44FD-A9E1-E88DA4CB9353}">
      <dsp:nvSpPr>
        <dsp:cNvPr id="0" name=""/>
        <dsp:cNvSpPr/>
      </dsp:nvSpPr>
      <dsp:spPr>
        <a:xfrm>
          <a:off x="2098564" y="402439"/>
          <a:ext cx="4239244" cy="1224797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Целевой раздел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98564" y="402439"/>
        <a:ext cx="4239244" cy="1224797"/>
      </dsp:txXfrm>
    </dsp:sp>
    <dsp:sp modelId="{AC6360CE-89FC-4C24-883F-A1F6A6DFD518}">
      <dsp:nvSpPr>
        <dsp:cNvPr id="0" name=""/>
        <dsp:cNvSpPr/>
      </dsp:nvSpPr>
      <dsp:spPr>
        <a:xfrm>
          <a:off x="1918960" y="2022106"/>
          <a:ext cx="4121182" cy="122479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BA166-2581-4487-B960-DE50A7FE2E96}">
      <dsp:nvSpPr>
        <dsp:cNvPr id="0" name=""/>
        <dsp:cNvSpPr/>
      </dsp:nvSpPr>
      <dsp:spPr>
        <a:xfrm>
          <a:off x="2133273" y="2225703"/>
          <a:ext cx="4121182" cy="1224797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Цель программы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33273" y="2225703"/>
        <a:ext cx="4121182" cy="1224797"/>
      </dsp:txXfrm>
    </dsp:sp>
    <dsp:sp modelId="{C0F8D509-3950-48C7-B697-AD3ED725D163}">
      <dsp:nvSpPr>
        <dsp:cNvPr id="0" name=""/>
        <dsp:cNvSpPr/>
      </dsp:nvSpPr>
      <dsp:spPr>
        <a:xfrm>
          <a:off x="1851" y="3807867"/>
          <a:ext cx="3690362" cy="122479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7D33F-2C21-4B48-B2BF-AF67B398D98C}">
      <dsp:nvSpPr>
        <dsp:cNvPr id="0" name=""/>
        <dsp:cNvSpPr/>
      </dsp:nvSpPr>
      <dsp:spPr>
        <a:xfrm>
          <a:off x="216164" y="4011464"/>
          <a:ext cx="3690362" cy="1224797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Задачи программы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6164" y="4011464"/>
        <a:ext cx="3690362" cy="1224797"/>
      </dsp:txXfrm>
    </dsp:sp>
    <dsp:sp modelId="{8006B632-A16D-45AF-957A-13095D448F1E}">
      <dsp:nvSpPr>
        <dsp:cNvPr id="0" name=""/>
        <dsp:cNvSpPr/>
      </dsp:nvSpPr>
      <dsp:spPr>
        <a:xfrm>
          <a:off x="4120839" y="3807867"/>
          <a:ext cx="3836411" cy="1224797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AD2AB-A717-4C93-82BA-5DAC2AF9A312}">
      <dsp:nvSpPr>
        <dsp:cNvPr id="0" name=""/>
        <dsp:cNvSpPr/>
      </dsp:nvSpPr>
      <dsp:spPr>
        <a:xfrm>
          <a:off x="4335152" y="4011464"/>
          <a:ext cx="3836411" cy="1224797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Часть , формируемая участниками образовательного процесса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35152" y="4011464"/>
        <a:ext cx="3836411" cy="1224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60648"/>
            <a:ext cx="6768752" cy="1894362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 </a:t>
            </a:r>
            <a: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163 </a:t>
            </a:r>
            <a:b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комбинированного вида с воспитанием и</a:t>
            </a:r>
            <a:b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обучением на татарском языке»</a:t>
            </a:r>
            <a:b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Приволжского </a:t>
            </a:r>
            <a:r>
              <a:rPr lang="ru-RU" sz="1800" dirty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района г. Казани</a:t>
            </a:r>
            <a:br>
              <a:rPr lang="ru-RU" sz="1800" dirty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2420888"/>
            <a:ext cx="6172200" cy="2019672"/>
          </a:xfrm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дошкольного образования МАДОУ «Детский сад № </a:t>
            </a:r>
            <a:r>
              <a:rPr lang="ru-RU" sz="320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163 </a:t>
            </a:r>
            <a:endParaRPr lang="ru-RU" sz="320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комбинированного вида» Приволжского района г. Казани</a:t>
            </a:r>
          </a:p>
          <a:p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272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4880" y="94155"/>
            <a:ext cx="4825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Нормативно-правовая основа Программы</a:t>
            </a:r>
            <a:r>
              <a:rPr lang="ru-RU" sz="200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3755" y="447028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Blip>
                <a:blip r:embed="rId2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Федеральный закон от 29.12.2012г. № 273-ФЗ  «Об образовании в Российской Федерации»;</a:t>
            </a:r>
          </a:p>
          <a:p>
            <a:pPr algn="just">
              <a:buFontTx/>
              <a:buBlip>
                <a:blip r:embed="rId2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Федеральный государственный образовательный стандарт дошкольного образования (Приказ МО и Н РФ от 17.10.2013г. № 1155);</a:t>
            </a:r>
          </a:p>
          <a:p>
            <a:pPr algn="just">
              <a:buFontTx/>
              <a:buBlip>
                <a:blip r:embed="rId2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«Порядок организации и осуществления образовательной деятельности по основным образовательным программам –  программам дошкольного образования» (приказ МО и Н РФ от 30.08.2013г. № 1014);</a:t>
            </a:r>
          </a:p>
          <a:p>
            <a:pPr algn="just">
              <a:buFontTx/>
              <a:buBlip>
                <a:blip r:embed="rId2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«Санитарно-эпидемиологические требования к устройству, содержанию и организации режима работы дошкольных образовательных организаций» (Постановление Главного государственного санитарного врача РФ от 15.05.2013г. № 26 «Об утверждении СанПиН 2.4.3049-13»);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02670" y="3386294"/>
            <a:ext cx="33339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Дополнительные </a:t>
            </a:r>
            <a:r>
              <a:rPr lang="ru-RU" sz="200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источники:</a:t>
            </a:r>
            <a:endParaRPr lang="ru-RU" sz="200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096" y="3717032"/>
            <a:ext cx="835292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Blip>
                <a:blip r:embed="rId3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Программы коррекционно-развивающей работы с детьми, имеющими нарушения речи.</a:t>
            </a:r>
          </a:p>
          <a:p>
            <a:pPr algn="just">
              <a:buFontTx/>
              <a:buBlip>
                <a:blip r:embed="rId3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Региональная программа дошкольного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образования «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Сөенеч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>
              <a:buFontTx/>
              <a:buBlip>
                <a:blip r:embed="rId3"/>
              </a:buBlip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Основная образовательная программа дошкольного образования “От рождения до школы”.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Blip>
                <a:blip r:embed="rId3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З.М.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Ф.В.Хазратова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др. Учебно-методический комплект  «Говорим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родном языке»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tt-RU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Туган телдә </a:t>
            </a:r>
            <a:r>
              <a:rPr lang="tt-RU" dirty="0">
                <a:latin typeface="Times New Roman" pitchFamily="18" charset="0"/>
                <a:cs typeface="Times New Roman" pitchFamily="18" charset="0"/>
              </a:rPr>
              <a:t>сөйләшәбез”.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Blip>
                <a:blip r:embed="rId3"/>
              </a:buBlip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О.А.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Скоролупова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«Введение ФГОС ДО. Разработка образовательной программы ДОУ».</a:t>
            </a:r>
          </a:p>
          <a:p>
            <a:pPr algn="just">
              <a:buFontTx/>
              <a:buBlip>
                <a:blip r:embed="rId3"/>
              </a:buBlip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издания, сборники и т.п. по дошкольному образованию.,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размещенные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сайтах педагогического сообщества работников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ДО.</a:t>
            </a:r>
          </a:p>
          <a:p>
            <a:pPr>
              <a:buFontTx/>
              <a:buBlip>
                <a:blip r:embed="rId3"/>
              </a:buBlip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58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56084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 детей, 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которых ориентирована 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</a:t>
            </a:r>
          </a:p>
          <a:p>
            <a:pPr algn="ctr"/>
            <a:endParaRPr lang="ru-RU" b="1" dirty="0">
              <a:solidFill>
                <a:srgbClr val="7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1</a:t>
            </a:r>
            <a:r>
              <a:rPr lang="ru-RU" sz="2000" dirty="0" smtClean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» Приволжского района </a:t>
            </a:r>
            <a:r>
              <a:rPr lang="ru-RU" sz="2000" dirty="0" err="1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     осуществляет обучение, воспитание и развитие детей с 3 до 7 лет. В образовательном учреждении функционируют 6 групп. </a:t>
            </a:r>
          </a:p>
          <a:p>
            <a:pPr algn="just">
              <a:lnSpc>
                <a:spcPct val="90000"/>
              </a:lnSpc>
            </a:pP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lnSpc>
                <a:spcPct val="90000"/>
              </a:lnSpc>
            </a:pP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    Направленность групп:</a:t>
            </a:r>
          </a:p>
          <a:p>
            <a:pPr algn="just">
              <a:lnSpc>
                <a:spcPct val="90000"/>
              </a:lnSpc>
            </a:pP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            4 групп – общеразвивающие </a:t>
            </a:r>
          </a:p>
          <a:p>
            <a:pPr algn="just">
              <a:lnSpc>
                <a:spcPct val="90000"/>
              </a:lnSpc>
            </a:pPr>
            <a:r>
              <a:rPr lang="ru-RU" sz="20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            2 группы – логопедические.</a:t>
            </a:r>
          </a:p>
        </p:txBody>
      </p:sp>
    </p:spTree>
    <p:extLst>
      <p:ext uri="{BB962C8B-B14F-4D97-AF65-F5344CB8AC3E}">
        <p14:creationId xmlns:p14="http://schemas.microsoft.com/office/powerpoint/2010/main" xmlns="" val="151486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140968"/>
            <a:ext cx="7992888" cy="26503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802576564"/>
              </p:ext>
            </p:extLst>
          </p:nvPr>
        </p:nvGraphicFramePr>
        <p:xfrm>
          <a:off x="467544" y="260648"/>
          <a:ext cx="817341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42934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4001" y="474345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Целевой и содержательный разделы построены в соответствии с требованиями Федерального государственного образовательного стандарта дошкольного образования, утвержденного приказом МО и Н РФ (17 октября 2013 г. N 1155 ), раскрывают основные цели и задачи реализации Основной образовательной программы дошкольного образования МАДОУ 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163,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принципы и подходы построения программы, возрастные особенности детей, содержание работы по образовательным областям. В содержание образовательной работы по каждой образовательной области включена вариативная часть, которая отражает работу по  реализации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этнокультурной региональной составляющей (ЭРС),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обучению детей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родному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языку по учебно-методическому комплексу 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Говорим на родном языке»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 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>уган телдә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сөйләшәбез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»</a:t>
            </a: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, коррекции речевых нарушений.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08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Цель Программы: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 eaLnBrk="0" fontAlgn="base" hangingPunct="0"/>
            <a:r>
              <a:rPr lang="ru-RU" sz="2000" dirty="0" smtClean="0"/>
              <a:t>* обеспечение </a:t>
            </a:r>
            <a:r>
              <a:rPr lang="ru-RU" sz="2000" dirty="0"/>
              <a:t>выполнений требований ФГОС ДО: создание благоприятных условий для полноценного проживания ребёнком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возрастом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дошкольника; позитивная социализация и всестороннее развитие ребёнка дошкольного возраста в адекватных его возрасту детских видах деятельности; </a:t>
            </a:r>
          </a:p>
          <a:p>
            <a:pPr lvl="0" algn="just" eaLnBrk="0" fontAlgn="base" hangingPunct="0"/>
            <a:r>
              <a:rPr lang="ru-RU" sz="2000" dirty="0" smtClean="0"/>
              <a:t>* создание </a:t>
            </a:r>
            <a:r>
              <a:rPr lang="ru-RU" sz="2000" dirty="0"/>
              <a:t>условий для обучения детей родному (татарскому языку)(реализация УМК «</a:t>
            </a:r>
            <a:r>
              <a:rPr lang="tt-RU" sz="2000" dirty="0"/>
              <a:t>Туган телдә сойләшәбез”)</a:t>
            </a:r>
            <a:r>
              <a:rPr lang="ru-RU" sz="2000" dirty="0"/>
              <a:t>, осуществления образовательного процесса с учетом специфики национально-культурных и демографических условий (реализация ЭРС), для осуществления необходимой коррекции отклонений в развитии ребёнка (нарушение речи).</a:t>
            </a:r>
          </a:p>
        </p:txBody>
      </p:sp>
    </p:spTree>
    <p:extLst>
      <p:ext uri="{BB962C8B-B14F-4D97-AF65-F5344CB8AC3E}">
        <p14:creationId xmlns:p14="http://schemas.microsoft.com/office/powerpoint/2010/main" xmlns="" val="198901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50" y="188640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/>
              <a:t>           * </a:t>
            </a:r>
            <a:r>
              <a:rPr lang="ru-RU" sz="1600" dirty="0"/>
              <a:t>охрана и укрепление физического и психического здоровья детей, в том числе их            эмоционального благополучия;</a:t>
            </a:r>
          </a:p>
          <a:p>
            <a:r>
              <a:rPr lang="ru-RU" sz="1600" dirty="0"/>
              <a:t>      </a:t>
            </a:r>
            <a:r>
              <a:rPr lang="ru-RU" sz="1600" b="1" dirty="0"/>
              <a:t>     * </a:t>
            </a:r>
            <a:r>
              <a:rPr lang="ru-RU" sz="1600" dirty="0"/>
              <a:t>обеспечение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здоровья).</a:t>
            </a:r>
          </a:p>
          <a:p>
            <a:r>
              <a:rPr lang="ru-RU" sz="1600" dirty="0"/>
              <a:t>     </a:t>
            </a:r>
            <a:r>
              <a:rPr lang="ru-RU" sz="1600" b="1" dirty="0"/>
              <a:t>      * </a:t>
            </a:r>
            <a:r>
              <a:rPr lang="ru-RU" sz="1600" dirty="0"/>
              <a:t>обеспечение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образования).</a:t>
            </a:r>
          </a:p>
          <a:p>
            <a:r>
              <a:rPr lang="ru-RU" sz="1600" dirty="0"/>
              <a:t>     </a:t>
            </a:r>
            <a:r>
              <a:rPr lang="ru-RU" sz="1600" b="1" dirty="0"/>
              <a:t>      * </a:t>
            </a:r>
            <a:r>
              <a:rPr lang="ru-RU" sz="1600" dirty="0"/>
              <a:t>создание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миром.</a:t>
            </a:r>
          </a:p>
          <a:p>
            <a:r>
              <a:rPr lang="ru-RU" sz="1600" dirty="0"/>
              <a:t>    </a:t>
            </a:r>
            <a:r>
              <a:rPr lang="ru-RU" sz="1600" b="1" dirty="0"/>
              <a:t>       * </a:t>
            </a:r>
            <a:r>
              <a:rPr lang="ru-RU" sz="1600" dirty="0"/>
              <a:t>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общества.</a:t>
            </a:r>
          </a:p>
          <a:p>
            <a:r>
              <a:rPr lang="ru-RU" sz="1600" dirty="0"/>
              <a:t>    </a:t>
            </a:r>
            <a:r>
              <a:rPr lang="ru-RU" sz="1600" b="1" dirty="0"/>
              <a:t>       * </a:t>
            </a:r>
            <a:r>
              <a:rPr lang="ru-RU" sz="1600" dirty="0"/>
              <a:t>формирование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53300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28092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/>
          </a:p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sz="1600" b="1" dirty="0" smtClean="0"/>
          </a:p>
          <a:p>
            <a:r>
              <a:rPr lang="ru-RU" sz="1600" b="1" dirty="0"/>
              <a:t> * </a:t>
            </a:r>
            <a:r>
              <a:rPr lang="ru-RU" sz="1600" dirty="0"/>
              <a:t>обеспечение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детей.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* формирование </a:t>
            </a:r>
            <a:r>
              <a:rPr lang="ru-RU" sz="1600" dirty="0"/>
              <a:t>социокультурной среды, соответствующей возрастным, индивидуальным, психологическим и физиологическим особенностям детей.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* обеспечение </a:t>
            </a:r>
            <a:r>
              <a:rPr lang="ru-RU" sz="1600" dirty="0"/>
              <a:t>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600" b="1" dirty="0"/>
          </a:p>
          <a:p>
            <a:endParaRPr lang="ru-RU" sz="1600" b="1" dirty="0" smtClean="0"/>
          </a:p>
          <a:p>
            <a:r>
              <a:rPr lang="ru-RU" sz="1600" b="1" dirty="0" smtClean="0"/>
              <a:t>Часть</a:t>
            </a:r>
            <a:r>
              <a:rPr lang="ru-RU" sz="1600" b="1" dirty="0"/>
              <a:t>, формируемая участниками образовательного процесса:</a:t>
            </a:r>
            <a:endParaRPr lang="ru-RU" sz="1600" dirty="0"/>
          </a:p>
          <a:p>
            <a:r>
              <a:rPr lang="ru-RU" sz="1600" dirty="0"/>
              <a:t> </a:t>
            </a:r>
          </a:p>
          <a:p>
            <a:r>
              <a:rPr lang="tt-RU" sz="1600" dirty="0"/>
              <a:t>           * с</a:t>
            </a:r>
            <a:r>
              <a:rPr lang="ru-RU" sz="1600" dirty="0" err="1"/>
              <a:t>оздание</a:t>
            </a:r>
            <a:r>
              <a:rPr lang="ru-RU" sz="1600" dirty="0"/>
              <a:t> языковой среды, обеспечивающей формирование у детей интереса к изучению родного языка.</a:t>
            </a:r>
          </a:p>
          <a:p>
            <a:r>
              <a:rPr lang="ru-RU" sz="1600" dirty="0"/>
              <a:t>           * создание национального культурного пространства для всестороннего развития и обогащения посредством приобщения детей к истокам национальной культуры народов, населяющих Республику Татарстан.</a:t>
            </a:r>
          </a:p>
          <a:p>
            <a:r>
              <a:rPr lang="ru-RU" sz="1600" dirty="0"/>
              <a:t>           * создание условий для эстетического развития детей через интеграцию музыкально-художественной деятельности.</a:t>
            </a:r>
          </a:p>
          <a:p>
            <a:r>
              <a:rPr lang="ru-RU" sz="1600" dirty="0"/>
              <a:t>           * обеспечение условий и организация работы по коррекции речевых нарушений детей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839081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>
            <a:off x="444484" y="572751"/>
            <a:ext cx="6048672" cy="6048672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971600" y="2780928"/>
            <a:ext cx="923330" cy="374441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Обязательная часть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(60%)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69325" y="45819"/>
            <a:ext cx="4549259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Объем </a:t>
            </a:r>
            <a:r>
              <a:rPr lang="ru-RU" sz="36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программы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140200" y="692150"/>
            <a:ext cx="4608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Вариативная часть (40%)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329385" y="1440163"/>
            <a:ext cx="6051055" cy="914059"/>
            <a:chOff x="1481787" y="562140"/>
            <a:chExt cx="6051055" cy="91405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481787" y="562140"/>
              <a:ext cx="5797277" cy="91405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1824807" y="651382"/>
              <a:ext cx="5708035" cy="8248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Реализация этнокультурной региональной составляющей (ЭРС)</a:t>
              </a:r>
              <a:endParaRPr lang="ru-RU" sz="20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57248" y="2636911"/>
            <a:ext cx="5905279" cy="1217175"/>
            <a:chOff x="1726185" y="1773637"/>
            <a:chExt cx="5905279" cy="1217175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726185" y="1773637"/>
              <a:ext cx="5905279" cy="121717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2">
                <a:hueOff val="9504421"/>
                <a:satOff val="-18343"/>
                <a:lumOff val="-235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1785603" y="1833055"/>
              <a:ext cx="5786443" cy="10983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Свободное общение на родном языке</a:t>
              </a:r>
              <a:endParaRPr lang="ru-RU" sz="20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2340717" y="4189347"/>
            <a:ext cx="5821810" cy="1800200"/>
            <a:chOff x="1767920" y="3271048"/>
            <a:chExt cx="5821810" cy="194546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767920" y="3271048"/>
              <a:ext cx="5821810" cy="194546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89804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2">
                <a:hueOff val="19008842"/>
                <a:satOff val="-36686"/>
                <a:lumOff val="-471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1862890" y="3366017"/>
              <a:ext cx="5631870" cy="175552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Реализация приоритетных направлений деятельности МАДОУ № </a:t>
              </a:r>
              <a:r>
                <a:rPr lang="ru-RU" sz="2000" b="1" i="1" dirty="0" smtClean="0">
                  <a:latin typeface="Times New Roman" pitchFamily="18" charset="0"/>
                  <a:cs typeface="Times New Roman" pitchFamily="18" charset="0"/>
                </a:rPr>
                <a:t>163</a:t>
              </a: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latin typeface="Times New Roman" pitchFamily="18" charset="0"/>
                  <a:cs typeface="Times New Roman" pitchFamily="18" charset="0"/>
                </a:rPr>
                <a:t>- Коррекция речевых нарушений;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latin typeface="Times New Roman" pitchFamily="18" charset="0"/>
                  <a:cs typeface="Times New Roman" pitchFamily="18" charset="0"/>
                </a:rPr>
                <a:t>- художественно-эстетическое развитие детей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ru-RU" sz="2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02533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32657"/>
            <a:ext cx="7272808" cy="107721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задачи образовательных областей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3973" y="1268760"/>
            <a:ext cx="2065819" cy="487126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Образова-тельные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области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3203848" y="3200334"/>
            <a:ext cx="2562902" cy="100811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</a:p>
        </p:txBody>
      </p:sp>
      <p:sp>
        <p:nvSpPr>
          <p:cNvPr id="5" name="Овал 4"/>
          <p:cNvSpPr/>
          <p:nvPr/>
        </p:nvSpPr>
        <p:spPr>
          <a:xfrm>
            <a:off x="5435600" y="1196752"/>
            <a:ext cx="3024832" cy="23036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Основная часть</a:t>
            </a:r>
          </a:p>
        </p:txBody>
      </p:sp>
      <p:sp>
        <p:nvSpPr>
          <p:cNvPr id="6" name="Овал 5"/>
          <p:cNvSpPr/>
          <p:nvPr/>
        </p:nvSpPr>
        <p:spPr>
          <a:xfrm>
            <a:off x="5431616" y="3861048"/>
            <a:ext cx="3009411" cy="240100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Формируемая часть</a:t>
            </a:r>
          </a:p>
        </p:txBody>
      </p:sp>
      <p:sp>
        <p:nvSpPr>
          <p:cNvPr id="7" name="Крест 6"/>
          <p:cNvSpPr/>
          <p:nvPr/>
        </p:nvSpPr>
        <p:spPr>
          <a:xfrm>
            <a:off x="6516216" y="3213100"/>
            <a:ext cx="863600" cy="936625"/>
          </a:xfrm>
          <a:prstGeom prst="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4787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964895"/>
            <a:ext cx="7467600" cy="1786210"/>
          </a:xfrm>
        </p:spPr>
        <p:txBody>
          <a:bodyPr>
            <a:normAutofit fontScale="90000"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</a:t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«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развитие»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позитивная социализация детей дошкольного возраста, приобщение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детей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социокультурным нормам, традициям семьи, общества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государства.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Усвоение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норм и ценностей, принятых в обществе, включая моральные и нравственные ценности.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общения и взаимодействия ребёнка со взрослыми и сверстниками.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Становление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самостоятельности, целенаправленности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собственных действий.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социального и эмоционального интеллекта, эмоциональной отзывчивости, сопереживания.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готовности к совместной деятельности.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уважительного отношения и чувства принадлежности к своей семье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сообществу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детей и взрослых в организации.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позитивных установок к различным видам труда и творчества.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 безопасности в быту, социуме, природе.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формируемая участниками образовательного процесса: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игровой деятельности, в которой отражается окружающая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действительность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РТ, мир взрослых людей;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представлений о труде, профессиях взрослых, нефтяников; детей других национальностей народов Поволжья, родной природы, общественной жизни РТ;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обеспечение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безопасности детей дошкольного возраста на улицах и дорогах родного города;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речи и форм речевого общения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78541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249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«Познавательное развитие»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/>
              <a:t> </a:t>
            </a:r>
            <a:endParaRPr lang="ru-RU" sz="1400" dirty="0"/>
          </a:p>
          <a:p>
            <a:r>
              <a:rPr lang="ru-RU" sz="1400" b="1" u="sng" dirty="0">
                <a:solidFill>
                  <a:schemeClr val="accent1">
                    <a:lumMod val="75000"/>
                  </a:schemeClr>
                </a:solidFill>
              </a:rPr>
              <a:t>Цель</a:t>
            </a:r>
            <a:r>
              <a:rPr lang="ru-RU" sz="1400" b="1" u="sng" dirty="0"/>
              <a:t>:</a:t>
            </a:r>
            <a:r>
              <a:rPr lang="ru-RU" sz="1400" b="1" dirty="0"/>
              <a:t> </a:t>
            </a:r>
            <a:r>
              <a:rPr lang="ru-RU" sz="1400" dirty="0"/>
              <a:t>развитие познавательных интересов и познавательных способностей детей, которые можно подразделить на сенсорные, интеллектуально-познавательные и интеллектуально-творческие.</a:t>
            </a:r>
          </a:p>
          <a:p>
            <a:r>
              <a:rPr lang="ru-RU" sz="1400" b="1" u="sng" dirty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400" dirty="0" smtClean="0"/>
              <a:t>* Формирование </a:t>
            </a:r>
            <a:r>
              <a:rPr lang="ru-RU" sz="1400" dirty="0"/>
              <a:t>элементарных математических представлений.</a:t>
            </a:r>
          </a:p>
          <a:p>
            <a:pPr lvl="0"/>
            <a:r>
              <a:rPr lang="ru-RU" sz="1400" dirty="0" smtClean="0"/>
              <a:t>* Развивать </a:t>
            </a:r>
            <a:r>
              <a:rPr lang="ru-RU" sz="1400" dirty="0"/>
              <a:t>конструктивное мышление через конструирование из строительного материала, различных видов конструкторов, конструирование из бумаги и природного материала.</a:t>
            </a:r>
          </a:p>
          <a:p>
            <a:pPr lvl="0"/>
            <a:r>
              <a:rPr lang="ru-RU" sz="1400" dirty="0" smtClean="0"/>
              <a:t>* Развитие </a:t>
            </a:r>
            <a:r>
              <a:rPr lang="ru-RU" sz="1400" dirty="0"/>
              <a:t>интересов детей, любознательности и познавательной мотивации.</a:t>
            </a:r>
          </a:p>
          <a:p>
            <a:pPr lvl="0"/>
            <a:r>
              <a:rPr lang="ru-RU" sz="1400" dirty="0" smtClean="0"/>
              <a:t>* Формирование </a:t>
            </a:r>
            <a:r>
              <a:rPr lang="ru-RU" sz="1400" dirty="0"/>
              <a:t>познавательных действий, становление сознания.</a:t>
            </a:r>
          </a:p>
          <a:p>
            <a:pPr lvl="0"/>
            <a:r>
              <a:rPr lang="ru-RU" sz="1400" dirty="0" smtClean="0"/>
              <a:t>* Развитие </a:t>
            </a:r>
            <a:r>
              <a:rPr lang="ru-RU" sz="1400" dirty="0"/>
              <a:t>воображения и творческой активности.</a:t>
            </a:r>
          </a:p>
          <a:p>
            <a:pPr lvl="0"/>
            <a:r>
              <a:rPr lang="ru-RU" sz="1400" dirty="0" smtClean="0"/>
              <a:t>* Формирование </a:t>
            </a:r>
            <a:r>
              <a:rPr lang="ru-RU" sz="1400" dirty="0"/>
              <a:t>первичных представлений о себе, других людях, объектах окружающего мира, их свойствах и отношениях (форме, цвете, размере, материале, звучании, ритме, тепе, количестве, числе, части и целом, пространстве и времени, движении и покое, причинах и следствиях и др.), </a:t>
            </a:r>
          </a:p>
          <a:p>
            <a:pPr lvl="0"/>
            <a:r>
              <a:rPr lang="ru-RU" sz="1400" dirty="0" smtClean="0"/>
              <a:t>* Формирование </a:t>
            </a:r>
            <a:r>
              <a:rPr lang="ru-RU" sz="1400" dirty="0"/>
              <a:t>первичных представлений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природы, многообразии стран и народов мира.</a:t>
            </a:r>
          </a:p>
          <a:p>
            <a:pPr lvl="0"/>
            <a:r>
              <a:rPr lang="ru-RU" sz="1400" dirty="0" smtClean="0"/>
              <a:t>* Формирование </a:t>
            </a:r>
            <a:r>
              <a:rPr lang="ru-RU" sz="1400" dirty="0"/>
              <a:t>ценностной картины мира, расширение кругозора детей, культуры познания и интеллектуальной активности широко использовать возможности народной и музейной педагогик.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Часть, формируемая участниками образовательного процесса: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400" dirty="0" smtClean="0"/>
              <a:t>* Ознакомление </a:t>
            </a:r>
            <a:r>
              <a:rPr lang="ru-RU" sz="1400" dirty="0"/>
              <a:t>с историей Республики Татарстан.</a:t>
            </a:r>
          </a:p>
          <a:p>
            <a:pPr lvl="0"/>
            <a:r>
              <a:rPr lang="ru-RU" sz="1400" dirty="0" smtClean="0"/>
              <a:t>* Расширение </a:t>
            </a:r>
            <a:r>
              <a:rPr lang="ru-RU" sz="1400" dirty="0"/>
              <a:t>знаний детей о своем родном крае. </a:t>
            </a:r>
          </a:p>
          <a:p>
            <a:pPr lvl="0"/>
            <a:r>
              <a:rPr lang="ru-RU" sz="1400" dirty="0" smtClean="0"/>
              <a:t>* Создание </a:t>
            </a:r>
            <a:r>
              <a:rPr lang="ru-RU" sz="1400" dirty="0"/>
              <a:t>благоприятных условий для воспитания толерантной личности – привития любви и уважения к людям другой национальности, к их культурным ценностям.</a:t>
            </a:r>
          </a:p>
          <a:p>
            <a:pPr lvl="0"/>
            <a:r>
              <a:rPr lang="ru-RU" sz="1400" dirty="0" smtClean="0"/>
              <a:t>* Формирование </a:t>
            </a:r>
            <a:r>
              <a:rPr lang="ru-RU" sz="1400" dirty="0"/>
              <a:t>навыков о грамматических правилах построения устной и письменной речи.</a:t>
            </a:r>
          </a:p>
        </p:txBody>
      </p:sp>
    </p:spTree>
    <p:extLst>
      <p:ext uri="{BB962C8B-B14F-4D97-AF65-F5344CB8AC3E}">
        <p14:creationId xmlns:p14="http://schemas.microsoft.com/office/powerpoint/2010/main" xmlns="" val="4255590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852" y="260648"/>
            <a:ext cx="8424936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Образовательная область «Речевое развитие»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/>
              <a:t> </a:t>
            </a:r>
            <a:endParaRPr lang="ru-RU" sz="1600" dirty="0"/>
          </a:p>
          <a:p>
            <a:r>
              <a:rPr lang="ru-RU" sz="1600" b="1" u="sng" dirty="0" smtClean="0">
                <a:solidFill>
                  <a:schemeClr val="accent1">
                    <a:lumMod val="75000"/>
                  </a:schemeClr>
                </a:solidFill>
              </a:rPr>
              <a:t>Цель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1600" b="1" dirty="0"/>
              <a:t> </a:t>
            </a:r>
            <a:r>
              <a:rPr lang="ru-RU" sz="1600" dirty="0"/>
              <a:t>Формирование устной речи и навыков речевого общения с окружающими на основе овладения литературным языком своего народа.</a:t>
            </a:r>
          </a:p>
          <a:p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600" dirty="0" smtClean="0"/>
              <a:t>* Владение  </a:t>
            </a:r>
            <a:r>
              <a:rPr lang="ru-RU" sz="1600" dirty="0"/>
              <a:t>речью как средством общения.</a:t>
            </a:r>
          </a:p>
          <a:p>
            <a:r>
              <a:rPr lang="ru-RU" sz="1600" dirty="0" smtClean="0"/>
              <a:t>* Обогащение </a:t>
            </a:r>
            <a:r>
              <a:rPr lang="ru-RU" sz="1600" dirty="0"/>
              <a:t>активного словаря.</a:t>
            </a:r>
          </a:p>
          <a:p>
            <a:r>
              <a:rPr lang="ru-RU" sz="1600" dirty="0" smtClean="0"/>
              <a:t>*  </a:t>
            </a:r>
            <a:r>
              <a:rPr lang="ru-RU" sz="1600" dirty="0"/>
              <a:t>Развитие связной,  грамматически правильной диалогической и монологической речи.</a:t>
            </a:r>
          </a:p>
          <a:p>
            <a:r>
              <a:rPr lang="ru-RU" sz="1600" dirty="0" smtClean="0"/>
              <a:t>*  Развитие </a:t>
            </a:r>
            <a:r>
              <a:rPr lang="ru-RU" sz="1600" dirty="0"/>
              <a:t>речевого творчества.</a:t>
            </a:r>
          </a:p>
          <a:p>
            <a:r>
              <a:rPr lang="ru-RU" sz="1600" dirty="0" smtClean="0"/>
              <a:t>*  </a:t>
            </a:r>
            <a:r>
              <a:rPr lang="ru-RU" sz="1600" dirty="0"/>
              <a:t>Развитие звуковой и интонационной культуры речи, фонематического слуха.</a:t>
            </a:r>
          </a:p>
          <a:p>
            <a:r>
              <a:rPr lang="ru-RU" sz="1600" dirty="0" smtClean="0"/>
              <a:t>*  </a:t>
            </a:r>
            <a:r>
              <a:rPr lang="ru-RU" sz="1600" dirty="0"/>
              <a:t>Формирование звуковой аналитико – синтетической активности как предпосылки обучения грамоте.</a:t>
            </a:r>
          </a:p>
          <a:p>
            <a:r>
              <a:rPr lang="ru-RU" sz="1600" dirty="0" smtClean="0"/>
              <a:t>*  </a:t>
            </a:r>
            <a:r>
              <a:rPr lang="ru-RU" sz="1600" dirty="0"/>
              <a:t>Коррекционно-речевая работа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Часть, формируемая участниками образовательного процесса: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/>
              <a:t>* Ознакомление </a:t>
            </a:r>
            <a:r>
              <a:rPr lang="ru-RU" sz="1600" dirty="0"/>
              <a:t>детей с художественной литературой разных жанров; проявление интереса к произведения татарского, русского и других народов, проживающих в РТ, устного народного творчества.</a:t>
            </a:r>
          </a:p>
          <a:p>
            <a:r>
              <a:rPr lang="ru-RU" sz="1600" dirty="0" smtClean="0"/>
              <a:t>* Приобщение </a:t>
            </a:r>
            <a:r>
              <a:rPr lang="ru-RU" sz="1600" dirty="0"/>
              <a:t>к истокам национальной культуры народов, населяющих Республику</a:t>
            </a:r>
          </a:p>
          <a:p>
            <a:r>
              <a:rPr lang="ru-RU" sz="1600" dirty="0"/>
              <a:t> Татарстан. </a:t>
            </a:r>
          </a:p>
          <a:p>
            <a:r>
              <a:rPr lang="ru-RU" sz="1600" dirty="0" smtClean="0"/>
              <a:t>* Коррекция </a:t>
            </a:r>
            <a:r>
              <a:rPr lang="ru-RU" sz="1600" dirty="0"/>
              <a:t>речевых нарушений, формирование правильной речи</a:t>
            </a:r>
            <a:r>
              <a:rPr lang="ru-RU" sz="1600" dirty="0" smtClean="0"/>
              <a:t>.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413661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1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область «Художественно-эстетическое развитие»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Цель: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dirty="0"/>
              <a:t>Достижение целей формирования интереса к эстетической стороне окружающей действительности, удовлетворение потребности детей в самовыражении.</a:t>
            </a:r>
          </a:p>
          <a:p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Задачи: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/>
              <a:t>*развитие предпосылок ценностно-смыслового восприятия и понимания произведений искусства поэтов и писателей РТ, РФ, народов Поволжья, мира природы;</a:t>
            </a:r>
          </a:p>
          <a:p>
            <a:r>
              <a:rPr lang="ru-RU" dirty="0"/>
              <a:t>*становление эстетического отношения к окружающему миру;</a:t>
            </a:r>
          </a:p>
          <a:p>
            <a:r>
              <a:rPr lang="ru-RU" dirty="0"/>
              <a:t>*формирование элементарных представлений о видах искусства;</a:t>
            </a:r>
          </a:p>
          <a:p>
            <a:r>
              <a:rPr lang="ru-RU" dirty="0"/>
              <a:t>*восприятие музыки, художественной литературы, фольклора;</a:t>
            </a:r>
          </a:p>
          <a:p>
            <a:r>
              <a:rPr lang="ru-RU" dirty="0"/>
              <a:t>*стимулирование сопереживания персонажам художественных произведений;</a:t>
            </a:r>
          </a:p>
          <a:p>
            <a:r>
              <a:rPr lang="ru-RU" dirty="0"/>
              <a:t>*реализация самостоятельной творческой деятельности </a:t>
            </a:r>
            <a:r>
              <a:rPr lang="ru-RU" dirty="0" smtClean="0"/>
              <a:t>детей;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Часть, формируемая участниками образовательного процесса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1600" dirty="0" smtClean="0">
                <a:cs typeface="Times New Roman" pitchFamily="18" charset="0"/>
              </a:rPr>
              <a:t>Интерес к национальной </a:t>
            </a:r>
            <a:r>
              <a:rPr lang="ru-RU" sz="1600" dirty="0" smtClean="0"/>
              <a:t>культуре </a:t>
            </a:r>
            <a:r>
              <a:rPr lang="ru-RU" sz="1600" dirty="0" smtClean="0"/>
              <a:t>: музыке, живописи, народно-прикладному искусству. Ознакомление с их лучшими образцами;</a:t>
            </a:r>
          </a:p>
          <a:p>
            <a:r>
              <a:rPr lang="ru-RU" sz="1600" dirty="0" smtClean="0"/>
              <a:t>* Ознакомление с традиционными татарскими народными музыкальными инструментами;</a:t>
            </a:r>
          </a:p>
          <a:p>
            <a:r>
              <a:rPr lang="ru-RU" sz="1600" dirty="0" smtClean="0"/>
              <a:t>* Расширение представлений о народных промыслах. Развитие умения создавать узоры по мотивам орнамента.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0858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240" y="188640"/>
            <a:ext cx="8352928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Образовательная область «Физическое развитие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dirty="0"/>
          </a:p>
          <a:p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</a:rPr>
              <a:t>Цель</a:t>
            </a:r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1600" dirty="0"/>
              <a:t> </a:t>
            </a:r>
            <a:r>
              <a:rPr lang="ru-RU" sz="1600" dirty="0" smtClean="0"/>
              <a:t>* гармоничное </a:t>
            </a:r>
            <a:r>
              <a:rPr lang="ru-RU" sz="1600" dirty="0"/>
              <a:t>физическое </a:t>
            </a:r>
            <a:r>
              <a:rPr lang="ru-RU" sz="1600" dirty="0" smtClean="0"/>
              <a:t>развитие;</a:t>
            </a:r>
          </a:p>
          <a:p>
            <a:r>
              <a:rPr lang="ru-RU" sz="1600" dirty="0" smtClean="0"/>
              <a:t>* формирование </a:t>
            </a:r>
            <a:r>
              <a:rPr lang="ru-RU" sz="1600" dirty="0"/>
              <a:t>основ здорового образа </a:t>
            </a:r>
            <a:r>
              <a:rPr lang="ru-RU" sz="1600" dirty="0" smtClean="0"/>
              <a:t>жизни;</a:t>
            </a:r>
          </a:p>
          <a:p>
            <a:r>
              <a:rPr lang="ru-RU" sz="1600" dirty="0" smtClean="0"/>
              <a:t>* Формирование интереса и ценностного отношения к занятиям физической культурой.</a:t>
            </a:r>
          </a:p>
          <a:p>
            <a:r>
              <a:rPr lang="ru-RU" sz="1600" u="sng" dirty="0" smtClean="0">
                <a:solidFill>
                  <a:schemeClr val="accent1">
                    <a:lumMod val="75000"/>
                  </a:schemeClr>
                </a:solidFill>
              </a:rPr>
              <a:t>Задачи:    </a:t>
            </a:r>
            <a:r>
              <a:rPr lang="ru-RU" sz="1600" b="1" i="1" u="sng" dirty="0" smtClean="0"/>
              <a:t>Оздоровительные </a:t>
            </a:r>
          </a:p>
          <a:p>
            <a:r>
              <a:rPr lang="ru-RU" sz="1600" dirty="0" smtClean="0"/>
              <a:t>* охрана </a:t>
            </a:r>
            <a:r>
              <a:rPr lang="ru-RU" sz="1600" dirty="0"/>
              <a:t>жизни и укрепление здоровья, обеспечение нормального функционирования всех органов и систем </a:t>
            </a:r>
            <a:r>
              <a:rPr lang="ru-RU" sz="1600" dirty="0" smtClean="0"/>
              <a:t>организма;</a:t>
            </a:r>
            <a:endParaRPr lang="ru-RU" sz="1600" dirty="0"/>
          </a:p>
          <a:p>
            <a:r>
              <a:rPr lang="ru-RU" sz="1600" dirty="0" smtClean="0"/>
              <a:t>* всестороннее </a:t>
            </a:r>
            <a:r>
              <a:rPr lang="ru-RU" sz="1600" dirty="0"/>
              <a:t>физическое совершенствование функций </a:t>
            </a:r>
            <a:r>
              <a:rPr lang="ru-RU" sz="1600" dirty="0" smtClean="0"/>
              <a:t>организма;</a:t>
            </a:r>
            <a:endParaRPr lang="ru-RU" sz="1600" dirty="0"/>
          </a:p>
          <a:p>
            <a:r>
              <a:rPr lang="ru-RU" sz="1600" dirty="0" smtClean="0"/>
              <a:t>* повышение </a:t>
            </a:r>
            <a:r>
              <a:rPr lang="ru-RU" sz="1600" dirty="0"/>
              <a:t>работоспособности и закаливание</a:t>
            </a:r>
            <a:r>
              <a:rPr lang="ru-RU" sz="1600" dirty="0" smtClean="0"/>
              <a:t>.</a:t>
            </a:r>
          </a:p>
          <a:p>
            <a:r>
              <a:rPr lang="ru-RU" sz="1600" b="1" i="1" u="sng" dirty="0" smtClean="0"/>
              <a:t>Образовательные </a:t>
            </a:r>
            <a:r>
              <a:rPr lang="ru-RU" sz="1600" b="1" u="sng" dirty="0" smtClean="0"/>
              <a:t>(</a:t>
            </a:r>
            <a:r>
              <a:rPr lang="ru-RU" sz="1600" b="1" dirty="0" smtClean="0"/>
              <a:t>основные)</a:t>
            </a:r>
            <a:endParaRPr lang="ru-RU" sz="1600" dirty="0"/>
          </a:p>
          <a:p>
            <a:r>
              <a:rPr lang="ru-RU" sz="1600" b="1" dirty="0"/>
              <a:t> </a:t>
            </a:r>
            <a:r>
              <a:rPr lang="ru-RU" sz="1600" dirty="0" smtClean="0"/>
              <a:t>* формирование </a:t>
            </a:r>
            <a:r>
              <a:rPr lang="ru-RU" sz="1600" dirty="0"/>
              <a:t>двигательных умений и </a:t>
            </a:r>
            <a:r>
              <a:rPr lang="ru-RU" sz="1600" dirty="0" smtClean="0"/>
              <a:t>навыков;</a:t>
            </a:r>
            <a:endParaRPr lang="ru-RU" sz="1600" dirty="0"/>
          </a:p>
          <a:p>
            <a:r>
              <a:rPr lang="ru-RU" sz="1600" dirty="0"/>
              <a:t> </a:t>
            </a:r>
            <a:r>
              <a:rPr lang="ru-RU" sz="1600" dirty="0" smtClean="0"/>
              <a:t>* развитие </a:t>
            </a:r>
            <a:r>
              <a:rPr lang="ru-RU" sz="1600" dirty="0"/>
              <a:t>физических </a:t>
            </a:r>
            <a:r>
              <a:rPr lang="ru-RU" sz="1600" dirty="0" smtClean="0"/>
              <a:t>качеств;</a:t>
            </a:r>
            <a:endParaRPr lang="ru-RU" sz="1600" dirty="0"/>
          </a:p>
          <a:p>
            <a:r>
              <a:rPr lang="ru-RU" sz="1600" dirty="0" smtClean="0"/>
              <a:t> * овладение </a:t>
            </a:r>
            <a:r>
              <a:rPr lang="ru-RU" sz="1600" dirty="0"/>
              <a:t>ребенком элементарными знаниями о своем организме, роли физических упражнений </a:t>
            </a:r>
            <a:r>
              <a:rPr lang="ru-RU" sz="1600" i="1" dirty="0"/>
              <a:t>в </a:t>
            </a:r>
            <a:r>
              <a:rPr lang="ru-RU" sz="1600" dirty="0"/>
              <a:t>его жизни, способах укрепления собственного здоровья</a:t>
            </a:r>
          </a:p>
          <a:p>
            <a:r>
              <a:rPr lang="ru-RU" sz="1600" b="1" u="sng" dirty="0" smtClean="0"/>
              <a:t>(формируемые участниками образовательного процесса)</a:t>
            </a:r>
            <a:endParaRPr lang="ru-RU" sz="1600" b="1" u="sng" dirty="0"/>
          </a:p>
          <a:p>
            <a:r>
              <a:rPr lang="ru-RU" sz="1600" dirty="0" smtClean="0"/>
              <a:t>*</a:t>
            </a:r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smtClean="0"/>
              <a:t>разностороннее гармоничное развитие ребёнка( физическое, умственное, нравственное, эстетическое, трудовое);</a:t>
            </a:r>
          </a:p>
          <a:p>
            <a:r>
              <a:rPr lang="ru-RU" sz="1600" dirty="0" smtClean="0"/>
              <a:t>* ознакомление с народными татарскими, русскими и играми народов Поволжья. Развитие интереса к народным играм. Развитие творческих способностей детей, физические качества; совершенствование двигательных умений и навыков детей.</a:t>
            </a:r>
          </a:p>
          <a:p>
            <a:r>
              <a:rPr lang="ru-RU" sz="1600" b="1" i="1" u="sng" dirty="0" smtClean="0"/>
              <a:t>Воспитательные </a:t>
            </a:r>
            <a:r>
              <a:rPr lang="ru-RU" sz="1600" b="1" dirty="0" smtClean="0"/>
              <a:t>(основные)</a:t>
            </a:r>
          </a:p>
          <a:p>
            <a:r>
              <a:rPr lang="ru-RU" sz="1600" dirty="0" smtClean="0"/>
              <a:t>* формирование интереса и потребности в занятиях физическими упражнениями</a:t>
            </a:r>
          </a:p>
          <a:p>
            <a:r>
              <a:rPr lang="ru-RU" sz="1600" b="1" u="sng" dirty="0"/>
              <a:t>(формируемые участниками образовательного процесса</a:t>
            </a:r>
            <a:r>
              <a:rPr lang="ru-RU" sz="1600" b="1" u="sng" dirty="0" smtClean="0"/>
              <a:t>)</a:t>
            </a:r>
          </a:p>
          <a:p>
            <a:r>
              <a:rPr lang="ru-RU" sz="1600" dirty="0" smtClean="0"/>
              <a:t>* воспитание интереса к движению, к совместным подвижным играм народов Поволжья.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1763056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424936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Целевые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ориентиры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 на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этапе завершения  дошкольного образования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/>
              <a:t> </a:t>
            </a:r>
            <a:r>
              <a:rPr lang="ru-RU" sz="1600" b="1" u="sng" dirty="0"/>
              <a:t>Основная часть:</a:t>
            </a:r>
            <a:endParaRPr lang="ru-RU" sz="1600" u="sng" dirty="0"/>
          </a:p>
          <a:p>
            <a:pPr lvl="0"/>
            <a:r>
              <a:rPr lang="ru-RU" sz="1600" dirty="0" smtClean="0"/>
              <a:t>* ребенок </a:t>
            </a:r>
            <a:r>
              <a:rPr lang="ru-RU" sz="1600" dirty="0"/>
              <a:t>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lvl="0"/>
            <a:r>
              <a:rPr lang="ru-RU" sz="1600" dirty="0" smtClean="0"/>
              <a:t>* ребенок </a:t>
            </a:r>
            <a:r>
              <a:rPr lang="ru-RU" sz="1600" dirty="0"/>
              <a:t>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lvl="0"/>
            <a:r>
              <a:rPr lang="ru-RU" sz="1600" dirty="0" smtClean="0"/>
              <a:t>* ребенок </a:t>
            </a:r>
            <a:r>
              <a:rPr lang="ru-RU" sz="1600" dirty="0"/>
              <a:t>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 lvl="0"/>
            <a:r>
              <a:rPr lang="ru-RU" sz="1600" dirty="0" smtClean="0"/>
              <a:t>* ребенок </a:t>
            </a:r>
            <a:r>
              <a:rPr lang="ru-RU" sz="1600" dirty="0"/>
              <a:t>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lvl="0"/>
            <a:r>
              <a:rPr lang="ru-RU" sz="1600" dirty="0" smtClean="0"/>
              <a:t>* у </a:t>
            </a:r>
            <a:r>
              <a:rPr lang="ru-RU" sz="1600" dirty="0"/>
              <a:t>ребенка развита крупная и мелкая моторика; он подвижен, вынослив, владеет основными движениями, может контролировать свои движения и управлять ими</a:t>
            </a:r>
            <a:r>
              <a:rPr lang="ru-RU" sz="1600" dirty="0" smtClean="0"/>
              <a:t>;</a:t>
            </a:r>
          </a:p>
          <a:p>
            <a:pPr lvl="0"/>
            <a:r>
              <a:rPr lang="ru-RU" sz="1600" dirty="0" smtClean="0"/>
              <a:t>* </a:t>
            </a:r>
            <a:r>
              <a:rPr lang="ru-RU" sz="1600" dirty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lvl="0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567365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/>
              <a:t>* ребенок </a:t>
            </a:r>
            <a:r>
              <a:rPr lang="ru-RU" sz="1600" dirty="0"/>
              <a:t>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</a:t>
            </a:r>
            <a:r>
              <a:rPr lang="ru-RU" sz="1600" dirty="0" smtClean="0"/>
              <a:t>.</a:t>
            </a:r>
            <a:endParaRPr lang="ru-RU" sz="1600" dirty="0"/>
          </a:p>
          <a:p>
            <a:pPr fontAlgn="base"/>
            <a:r>
              <a:rPr lang="ru-RU" sz="1600" b="1" u="sng" dirty="0"/>
              <a:t>Часть, формируемая участниками образовательного процесса:</a:t>
            </a:r>
            <a:endParaRPr lang="ru-RU" sz="1600" u="sng" dirty="0"/>
          </a:p>
          <a:p>
            <a:pPr fontAlgn="base"/>
            <a:r>
              <a:rPr lang="ru-RU" sz="1600" b="1" dirty="0"/>
              <a:t>- </a:t>
            </a:r>
            <a:r>
              <a:rPr lang="ru-RU" sz="1600" dirty="0"/>
              <a:t>ребёнок проявляет уважение к людям другой национальности, к их культуре и традициям;</a:t>
            </a:r>
          </a:p>
          <a:p>
            <a:pPr fontAlgn="base"/>
            <a:r>
              <a:rPr lang="ru-RU" sz="1600" b="1" dirty="0"/>
              <a:t>-</a:t>
            </a:r>
            <a:r>
              <a:rPr lang="ru-RU" sz="1600" dirty="0"/>
              <a:t>  ребёнок понимает и говорит на родном </a:t>
            </a:r>
            <a:r>
              <a:rPr lang="ru-RU" sz="1600" dirty="0" smtClean="0"/>
              <a:t>(татарском) </a:t>
            </a:r>
            <a:r>
              <a:rPr lang="ru-RU" sz="1600" dirty="0"/>
              <a:t>языке;</a:t>
            </a:r>
          </a:p>
          <a:p>
            <a:pPr fontAlgn="base"/>
            <a:r>
              <a:rPr lang="ru-RU" sz="1600" b="1" dirty="0"/>
              <a:t>-</a:t>
            </a:r>
            <a:r>
              <a:rPr lang="ru-RU" sz="1600" dirty="0"/>
              <a:t> у детей формируется мотивация к дальнейшему обучению родному татарскому языку на этапе школьного обучения;</a:t>
            </a:r>
          </a:p>
          <a:p>
            <a:pPr fontAlgn="base"/>
            <a:r>
              <a:rPr lang="ru-RU" sz="1600" b="1" dirty="0"/>
              <a:t>-</a:t>
            </a:r>
            <a:r>
              <a:rPr lang="tt-RU" sz="1600" dirty="0"/>
              <a:t> основные характеристики развития ребёнка представлены в иде изложения возможных достижений воспитанников на разных возрастных этапах дошкольного детства в региональной прогамме “Сөенеч”</a:t>
            </a:r>
            <a:r>
              <a:rPr lang="ru-RU" sz="1600" dirty="0"/>
              <a:t>(</a:t>
            </a:r>
            <a:r>
              <a:rPr lang="ru-RU" sz="1600" dirty="0" err="1" smtClean="0"/>
              <a:t>Р.К.Шаехова</a:t>
            </a:r>
            <a:r>
              <a:rPr lang="ru-RU" sz="1600" dirty="0" smtClean="0"/>
              <a:t>), </a:t>
            </a:r>
            <a:r>
              <a:rPr lang="tt-RU" sz="1600" dirty="0" smtClean="0"/>
              <a:t>УМК </a:t>
            </a:r>
            <a:r>
              <a:rPr lang="tt-RU" sz="1600" dirty="0"/>
              <a:t>“Туган телдә сойләшәбез” (Ф.В.Хазратова,З.М.Зарипова</a:t>
            </a:r>
            <a:r>
              <a:rPr lang="tt-RU" sz="1600" dirty="0" smtClean="0"/>
              <a:t>).</a:t>
            </a:r>
            <a:endParaRPr lang="ru-RU" dirty="0"/>
          </a:p>
          <a:p>
            <a:pPr fontAlgn="base"/>
            <a:r>
              <a:rPr lang="tt-RU" sz="1600" dirty="0"/>
              <a:t>Целевые ориентиры Программы выступают основаниями преемственности дошкольного и начального общего образования. При соблюдении требований к условиям реализации Программы настоящие целевые ориентиры предполагают формирование у детей дошкольного возраста предпосылок к учебной деятельности на этапе завершения ими дошкольного образования.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425599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16632"/>
            <a:ext cx="6172200" cy="1512168"/>
          </a:xfrm>
        </p:spPr>
        <p:txBody>
          <a:bodyPr>
            <a:normAutofit fontScale="9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Разделы, отражающие содержание вариативной части,</a:t>
            </a:r>
            <a:br>
              <a:rPr lang="ru-RU" sz="24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разрабатываемой творческой группой МАДОУ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1772816"/>
            <a:ext cx="6768752" cy="489654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 Коррекционная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(задачи и создание условий для осуществления коррекционной работы, условия  диагностической  работы, условия коррекционно-речевой работы, взаимодействие с родителями, взаимодействие со специалистами,  реализуемые программы, работа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ПМПк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родному (татарскому)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языку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(цель, задачи, программно-методическое обеспечение, ожидаемые результаты, подходы к организации обучения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родному татарскому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языку).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Этнокультурная региональная составляющая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(ЭРС)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(задачи, дифференциация реализации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возрастам с включением содержания работы в каждую образовательную область).</a:t>
            </a:r>
          </a:p>
          <a:p>
            <a:pPr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Взаимодействие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родителями, коррекционная работа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включено в каждую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образовательную область, а также выведено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отдельный раздел.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97610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76470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семьями воспитанников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413338"/>
            <a:ext cx="71287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0000"/>
                </a:solidFill>
                <a:latin typeface="Times New Roman" pitchFamily="18" charset="0"/>
                <a:cs typeface="Times New Roman" pitchFamily="18" charset="0"/>
              </a:rPr>
              <a:t>Основной целью установления взаимоотношений МАДОУ № 163 и семьи является создание единого пространства, в котором всем участникам образовательного процесса будет комфортно, интересно, безопасно, полезно и эмоционально благополучно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563841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2647" y="116632"/>
            <a:ext cx="6390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16687"/>
            <a:ext cx="8424936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Структура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Целевой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раздел …………………………………………………………………………………. </a:t>
            </a:r>
          </a:p>
          <a:p>
            <a:pPr eaLnBrk="0" hangingPunct="0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1.1. Пояснительная записка………………………………………………………………….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1" eaLnBrk="0" hangingPunct="0">
              <a:buClr>
                <a:srgbClr val="000000"/>
              </a:buCl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1.2.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Цели и задачи реализации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   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1" eaLnBrk="0" hangingPunct="0">
              <a:buClr>
                <a:srgbClr val="000000"/>
              </a:buCl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1.3.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   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1" eaLnBrk="0" hangingPunct="0">
              <a:buClr>
                <a:srgbClr val="000000"/>
              </a:buCl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1.4.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Характеристики особенностей развития детей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возраста…………….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  1.4. Планируемые результаты освоения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 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Содержательный раздел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соответствии с направлениями</a:t>
            </a:r>
          </a:p>
          <a:p>
            <a:pPr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развития ребенка…………………………………………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2.1. Образовательная область «Социально-коммуникативное развитие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2.2. Образовательная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область «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»………................................................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2.3. Образовательная область «Развитие речи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»..............................................................................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2.3.1. Коррекционная работа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2.4. Образовательная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область «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Художественно-эстетическое развитие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2.5. Образовательная область «Физическое развитие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»»................................................................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Обучение детей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родному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(татарскому)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языку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Этнокультурная региональная составляющая..................................................................         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Взаимодействие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 родителями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Формы, способы, методы и средства реализации Программы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Технологии личностно-ориентированного взаимодействия педагогов с детьми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Технологии проектной деятельности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Технологии исследовательской деятельности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Информационно-коммуникативные технологии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.Организационный раздел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.1. Материально-техническое обеспечение программы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.2. Обеспечение методическими рекомендациями и средствами обучения и воспитания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Методические условия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.............................................................................................................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.3. Организация режима пребывания детей в образовательном учреждении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............................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676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349</TotalTime>
  <Words>1913</Words>
  <Application>Microsoft Office PowerPoint</Application>
  <PresentationFormat>Экран (4:3)</PresentationFormat>
  <Paragraphs>195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Муниципальное автономное дошкольное образовательное учреждение   «Детский сад № 163  комбинированного вида с воспитанием и  обучением на татарском языке» Приволжского района г. Казани </vt:lpstr>
      <vt:lpstr>Слайд 2</vt:lpstr>
      <vt:lpstr>Слайд 3</vt:lpstr>
      <vt:lpstr>     </vt:lpstr>
      <vt:lpstr>Слайд 5</vt:lpstr>
      <vt:lpstr>Слайд 6</vt:lpstr>
      <vt:lpstr>Слайд 7</vt:lpstr>
      <vt:lpstr>Слайд 8</vt:lpstr>
      <vt:lpstr>Слайд 9</vt:lpstr>
      <vt:lpstr>Слайд 10</vt:lpstr>
      <vt:lpstr>                                          Образовательная область              «Социально-коммуникативное развитие»                Цель: позитивная социализация детей дошкольного возраста, приобщение  детей к социокультурным нормам, традициям семьи, общества и государства.             Задачи: * Усвоение норм и ценностей, принятых в обществе, включая моральные и нравственные ценности. * Развитие общения и взаимодействия ребёнка со взрослыми и сверстниками. * Становление самостоятельности, целенаправленности и саморегуляции собственных действий. * Развитие социального и эмоционального интеллекта, эмоциональной отзывчивости, сопереживания. * Формирование готовности к совместной деятельности. * Формирование уважительного отношения и чувства принадлежности к своей семье и * сообществу детей и взрослых в организации. * Формирование позитивных установок к различным видам труда и творчества. * Формирование основ безопасности в быту, социуме, природе.                         Часть, формируемая участниками образовательного процесса: * Развитие игровой деятельности, в которой отражается окружающая   действительность РТ, мир взрослых людей;  * формирование представлений о труде, профессиях взрослых, нефтяников; детей других национальностей народов Поволжья, родной природы, общественной жизни РТ; * обеспечение безопасности детей дошкольного возраста на улицах и дорогах родного города; * развитие речи и форм речевого общения.       </vt:lpstr>
      <vt:lpstr>Слайд 12</vt:lpstr>
      <vt:lpstr>Слайд 13</vt:lpstr>
      <vt:lpstr>Слайд 14</vt:lpstr>
      <vt:lpstr>Слайд 15</vt:lpstr>
      <vt:lpstr>Слайд 16</vt:lpstr>
      <vt:lpstr>Слайд 17</vt:lpstr>
      <vt:lpstr>Разделы, отражающие содержание вариативной части, разрабатываемой творческой группой МАДОУ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  «Детский сад № 163  комбинированного вида с воспитанием и  обучением на татарском языке» Приволжского района г. Казани </dc:title>
  <dc:creator>Садик163</dc:creator>
  <cp:lastModifiedBy>Садик163а</cp:lastModifiedBy>
  <cp:revision>20</cp:revision>
  <dcterms:created xsi:type="dcterms:W3CDTF">2017-11-09T05:35:33Z</dcterms:created>
  <dcterms:modified xsi:type="dcterms:W3CDTF">2018-10-23T08:39:42Z</dcterms:modified>
</cp:coreProperties>
</file>